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11309350" cx="20104100"/>
  <p:notesSz cx="20104100" cy="1130935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Century Schoolbook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40" roundtripDataSignature="AMtx7mjhXNR/utR4CF/+v6jDGXXOaIpC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CenturySchoolbook-bold.fntdata"/><Relationship Id="rId14" Type="http://schemas.openxmlformats.org/officeDocument/2006/relationships/slide" Target="slides/slide9.xml"/><Relationship Id="rId36" Type="http://schemas.openxmlformats.org/officeDocument/2006/relationships/font" Target="fonts/CenturySchoolbook-regular.fntdata"/><Relationship Id="rId17" Type="http://schemas.openxmlformats.org/officeDocument/2006/relationships/slide" Target="slides/slide12.xml"/><Relationship Id="rId39" Type="http://schemas.openxmlformats.org/officeDocument/2006/relationships/font" Target="fonts/CenturySchoolbook-boldItalic.fntdata"/><Relationship Id="rId16" Type="http://schemas.openxmlformats.org/officeDocument/2006/relationships/slide" Target="slides/slide11.xml"/><Relationship Id="rId38" Type="http://schemas.openxmlformats.org/officeDocument/2006/relationships/font" Target="fonts/CenturySchoolbook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88528c813_0_92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188528c813_0_92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8c4cc334b_3_19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18c4cc334b_3_19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88528c813_0_71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88528c813_0_71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188528c813_0_71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88528c813_0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188528c813_0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8adc3deaf_0_64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18adc3deaf_0_6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318adc3deaf_0_64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517d601f7_2_1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1517d601f7_2_1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31517d601f7_2_1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1517d601f7_0_38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1517d601f7_0_38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31517d601f7_0_38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517d601f7_0_31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1517d601f7_0_31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31517d601f7_0_31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0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0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18adc3deaf_0_78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18adc3deaf_0_78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318adc3deaf_0_78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1a75adcaa1_2_2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1a75adcaa1_2_2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31a75adcaa1_2_2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18adc3deaf_0_95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18adc3deaf_0_9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318adc3deaf_0_95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1a75adcaa1_2_2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1a75adcaa1_2_2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31a75adcaa1_2_27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18adc3deaf_0_89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18adc3deaf_0_89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318adc3deaf_0_89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1a75adcaa1_2_34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1a75adcaa1_2_3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31a75adcaa1_2_34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1a52096506_0_22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1a52096506_0_22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31a52096506_0_22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a52096506_0_16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a52096506_0_16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1a52096506_0_16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8adc3deaf_1_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18adc3deaf_1_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18adc3deaf_1_7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73c76d685_0_8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173c76d685_0_8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73c76d685_0_3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173c76d685_0_35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73c76d685_0_56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173c76d685_0_56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88528c813_0_2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188528c813_0_2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8740" y="-789172"/>
            <a:ext cx="20129562" cy="1209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3"/>
          <p:cNvPicPr preferRelativeResize="0"/>
          <p:nvPr/>
        </p:nvPicPr>
        <p:blipFill rotWithShape="1">
          <a:blip r:embed="rId3">
            <a:alphaModFix/>
          </a:blip>
          <a:srcRect b="365" l="1960" r="2315" t="38419"/>
          <a:stretch/>
        </p:blipFill>
        <p:spPr>
          <a:xfrm>
            <a:off x="0" y="0"/>
            <a:ext cx="20104099" cy="11309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13"/>
          <p:cNvGrpSpPr/>
          <p:nvPr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9" name="Google Shape;19;p13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3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3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3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3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3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3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3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3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13"/>
          <p:cNvSpPr/>
          <p:nvPr/>
        </p:nvSpPr>
        <p:spPr>
          <a:xfrm>
            <a:off x="5092767" y="8274010"/>
            <a:ext cx="10694670" cy="53340"/>
          </a:xfrm>
          <a:custGeom>
            <a:rect b="b" l="l" r="r" t="t"/>
            <a:pathLst>
              <a:path extrusionOk="0" h="53340" w="10694669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3"/>
          <p:cNvSpPr/>
          <p:nvPr/>
        </p:nvSpPr>
        <p:spPr>
          <a:xfrm>
            <a:off x="5092767" y="7228339"/>
            <a:ext cx="10694670" cy="1045671"/>
          </a:xfrm>
          <a:custGeom>
            <a:rect b="b" l="l" r="r" t="t"/>
            <a:pathLst>
              <a:path extrusionOk="0" h="1025525" w="10694669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3"/>
          <p:cNvSpPr txBox="1"/>
          <p:nvPr>
            <p:ph idx="1" type="body"/>
          </p:nvPr>
        </p:nvSpPr>
        <p:spPr>
          <a:xfrm>
            <a:off x="5138402" y="7307097"/>
            <a:ext cx="1064903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5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2" type="body"/>
          </p:nvPr>
        </p:nvSpPr>
        <p:spPr>
          <a:xfrm>
            <a:off x="4718050" y="6152227"/>
            <a:ext cx="114299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3" type="body"/>
          </p:nvPr>
        </p:nvSpPr>
        <p:spPr>
          <a:xfrm>
            <a:off x="5092767" y="8483560"/>
            <a:ext cx="1069498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" name="Google Shape;3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9377" y="8918485"/>
            <a:ext cx="5904958" cy="1460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/>
          <p:nvPr/>
        </p:nvSpPr>
        <p:spPr>
          <a:xfrm>
            <a:off x="14603006" y="1768475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4"/>
          <p:cNvSpPr/>
          <p:nvPr/>
        </p:nvSpPr>
        <p:spPr>
          <a:xfrm>
            <a:off x="10415337" y="1768476"/>
            <a:ext cx="3392804" cy="7616568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4"/>
          <p:cNvSpPr/>
          <p:nvPr/>
        </p:nvSpPr>
        <p:spPr>
          <a:xfrm>
            <a:off x="6347214" y="1813303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4"/>
          <p:cNvSpPr/>
          <p:nvPr/>
        </p:nvSpPr>
        <p:spPr>
          <a:xfrm>
            <a:off x="2235659" y="1820288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243205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2" type="body"/>
          </p:nvPr>
        </p:nvSpPr>
        <p:spPr>
          <a:xfrm>
            <a:off x="243205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3" type="body"/>
          </p:nvPr>
        </p:nvSpPr>
        <p:spPr>
          <a:xfrm>
            <a:off x="252090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4" type="body"/>
          </p:nvPr>
        </p:nvSpPr>
        <p:spPr>
          <a:xfrm>
            <a:off x="6569873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5" type="body"/>
          </p:nvPr>
        </p:nvSpPr>
        <p:spPr>
          <a:xfrm>
            <a:off x="6569873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6" type="body"/>
          </p:nvPr>
        </p:nvSpPr>
        <p:spPr>
          <a:xfrm>
            <a:off x="6658730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7" type="body"/>
          </p:nvPr>
        </p:nvSpPr>
        <p:spPr>
          <a:xfrm>
            <a:off x="1064273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8" type="body"/>
          </p:nvPr>
        </p:nvSpPr>
        <p:spPr>
          <a:xfrm>
            <a:off x="1064273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9" type="body"/>
          </p:nvPr>
        </p:nvSpPr>
        <p:spPr>
          <a:xfrm>
            <a:off x="1073158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3" type="body"/>
          </p:nvPr>
        </p:nvSpPr>
        <p:spPr>
          <a:xfrm>
            <a:off x="14844104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4" type="body"/>
          </p:nvPr>
        </p:nvSpPr>
        <p:spPr>
          <a:xfrm>
            <a:off x="14844104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5" type="body"/>
          </p:nvPr>
        </p:nvSpPr>
        <p:spPr>
          <a:xfrm>
            <a:off x="14932961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/>
          <p:nvPr/>
        </p:nvSpPr>
        <p:spPr>
          <a:xfrm>
            <a:off x="3579241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4"/>
          <p:cNvSpPr/>
          <p:nvPr/>
        </p:nvSpPr>
        <p:spPr>
          <a:xfrm>
            <a:off x="7667696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15995650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4"/>
          <p:cNvSpPr/>
          <p:nvPr/>
        </p:nvSpPr>
        <p:spPr>
          <a:xfrm>
            <a:off x="11728450" y="571988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Google Shape;55;p14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14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14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14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14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6" name="Google Shape;66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4998572" y="828729"/>
            <a:ext cx="152400" cy="1168346"/>
          </a:xfrm>
          <a:custGeom>
            <a:rect b="b" l="l" r="r" t="t"/>
            <a:pathLst>
              <a:path extrusionOk="0" h="6827520" w="53339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574040" y="1258411"/>
            <a:ext cx="43434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2" type="body"/>
          </p:nvPr>
        </p:nvSpPr>
        <p:spPr>
          <a:xfrm>
            <a:off x="574675" y="2911475"/>
            <a:ext cx="4343400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" name="Google Shape;72;p15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73" name="Google Shape;73;p15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74" name="Google Shape;74;p15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83" name="Google Shape;83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2">
            <a:alphaModFix/>
          </a:blip>
          <a:srcRect b="17231" l="0" r="0" t="23778"/>
          <a:stretch/>
        </p:blipFill>
        <p:spPr>
          <a:xfrm>
            <a:off x="-16927" y="-6290"/>
            <a:ext cx="20104100" cy="74121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6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87" name="Google Shape;87;p16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16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7" name="Google Shape;97;p16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" name="Google Shape;99;p16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00" name="Google Shape;100;p16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01" name="Google Shape;101;p16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6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6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0" name="Google Shape;110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 rotWithShape="1">
          <a:blip r:embed="rId2">
            <a:alphaModFix/>
          </a:blip>
          <a:srcRect b="20538" l="0" r="0" t="24342"/>
          <a:stretch/>
        </p:blipFill>
        <p:spPr>
          <a:xfrm>
            <a:off x="-6351" y="8332"/>
            <a:ext cx="20110451" cy="7391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7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14" name="Google Shape;114;p17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7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4" name="Google Shape;124;p17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6" name="Google Shape;126;p17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27" name="Google Shape;127;p17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28" name="Google Shape;128;p17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7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7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7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7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7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7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7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7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37" name="Google Shape;13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eño personalizado">
  <p:cSld name="1_Diseño personalizad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 rotWithShape="1">
          <a:blip r:embed="rId2">
            <a:alphaModFix/>
          </a:blip>
          <a:srcRect b="32683" l="32" r="-31" t="8908"/>
          <a:stretch/>
        </p:blipFill>
        <p:spPr>
          <a:xfrm>
            <a:off x="-1" y="-7839"/>
            <a:ext cx="20104100" cy="73389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8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41" name="Google Shape;141;p18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18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1" name="Google Shape;151;p18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18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3" name="Google Shape;153;p18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54" name="Google Shape;154;p18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55" name="Google Shape;155;p18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8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8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8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8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8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8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8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8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64" name="Google Shape;164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9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67" name="Google Shape;167;p19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19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7" name="Google Shape;177;p19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20104101" cy="7339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9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81" name="Google Shape;181;p19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82" name="Google Shape;182;p19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91" name="Google Shape;191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5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49.png"/><Relationship Id="rId9" Type="http://schemas.openxmlformats.org/officeDocument/2006/relationships/image" Target="../media/image18.png"/><Relationship Id="rId5" Type="http://schemas.openxmlformats.org/officeDocument/2006/relationships/image" Target="../media/image29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27.png"/><Relationship Id="rId5" Type="http://schemas.openxmlformats.org/officeDocument/2006/relationships/image" Target="../media/image34.png"/><Relationship Id="rId6" Type="http://schemas.openxmlformats.org/officeDocument/2006/relationships/image" Target="../media/image26.png"/><Relationship Id="rId7" Type="http://schemas.openxmlformats.org/officeDocument/2006/relationships/image" Target="../media/image21.png"/><Relationship Id="rId8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27.png"/><Relationship Id="rId7" Type="http://schemas.openxmlformats.org/officeDocument/2006/relationships/image" Target="../media/image51.png"/><Relationship Id="rId8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hyperlink" Target="http://drive.google.com/file/d/1qF81KnOwnlIsBIuoYiX0btqIhVQFPLIu/view" TargetMode="External"/><Relationship Id="rId5" Type="http://schemas.openxmlformats.org/officeDocument/2006/relationships/image" Target="../media/image4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Relationship Id="rId4" Type="http://schemas.openxmlformats.org/officeDocument/2006/relationships/hyperlink" Target="http://drive.google.com/file/d/1cRyZb3HhatpXfK6KPS_1gRddrVWQL7i_/view" TargetMode="External"/><Relationship Id="rId5" Type="http://schemas.openxmlformats.org/officeDocument/2006/relationships/image" Target="../media/image4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Relationship Id="rId4" Type="http://schemas.openxmlformats.org/officeDocument/2006/relationships/hyperlink" Target="http://drive.google.com/file/d/1uNZlWOr9035BWxjrPrk-xIFavLQBmcsK/view" TargetMode="External"/><Relationship Id="rId5" Type="http://schemas.openxmlformats.org/officeDocument/2006/relationships/image" Target="../media/image4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"/>
          <p:cNvSpPr txBox="1"/>
          <p:nvPr>
            <p:ph idx="1" type="body"/>
          </p:nvPr>
        </p:nvSpPr>
        <p:spPr>
          <a:xfrm>
            <a:off x="5138402" y="7307097"/>
            <a:ext cx="1064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CAPSTONE</a:t>
            </a:r>
            <a:endParaRPr/>
          </a:p>
        </p:txBody>
      </p:sp>
      <p:sp>
        <p:nvSpPr>
          <p:cNvPr id="197" name="Google Shape;197;p1"/>
          <p:cNvSpPr txBox="1"/>
          <p:nvPr>
            <p:ph idx="2" type="body"/>
          </p:nvPr>
        </p:nvSpPr>
        <p:spPr>
          <a:xfrm>
            <a:off x="4725263" y="5114552"/>
            <a:ext cx="1143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SISTEMA INTEGRAL VETERINARIA VIDA ANIMAL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88528c813_0_92"/>
          <p:cNvSpPr txBox="1"/>
          <p:nvPr>
            <p:ph idx="4294967295" type="title"/>
          </p:nvPr>
        </p:nvSpPr>
        <p:spPr>
          <a:xfrm>
            <a:off x="97500" y="1205300"/>
            <a:ext cx="5053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50"/>
              <a:t>Objetivos Específicos</a:t>
            </a:r>
            <a:endParaRPr sz="3650"/>
          </a:p>
        </p:txBody>
      </p:sp>
      <p:sp>
        <p:nvSpPr>
          <p:cNvPr id="310" name="Google Shape;310;g3188528c813_0_92"/>
          <p:cNvSpPr/>
          <p:nvPr/>
        </p:nvSpPr>
        <p:spPr>
          <a:xfrm flipH="1">
            <a:off x="3823471" y="3004232"/>
            <a:ext cx="3809400" cy="1169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e Inicio de Sesión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3188528c813_0_92"/>
          <p:cNvSpPr/>
          <p:nvPr/>
        </p:nvSpPr>
        <p:spPr>
          <a:xfrm flipH="1">
            <a:off x="3823471" y="4278121"/>
            <a:ext cx="3809400" cy="1169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s-CL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Catálogo de Productos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3188528c813_0_92"/>
          <p:cNvSpPr/>
          <p:nvPr/>
        </p:nvSpPr>
        <p:spPr>
          <a:xfrm flipH="1">
            <a:off x="3823471" y="6825900"/>
            <a:ext cx="3809400" cy="116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 de Compra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g3188528c813_0_92"/>
          <p:cNvSpPr/>
          <p:nvPr/>
        </p:nvSpPr>
        <p:spPr>
          <a:xfrm flipH="1">
            <a:off x="3823471" y="5552011"/>
            <a:ext cx="3809400" cy="1169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del Carrito de compras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g3188528c813_0_92"/>
          <p:cNvSpPr/>
          <p:nvPr/>
        </p:nvSpPr>
        <p:spPr>
          <a:xfrm flipH="1">
            <a:off x="3823471" y="8099803"/>
            <a:ext cx="3809400" cy="1169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Roles y Permisos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g3188528c813_0_92"/>
          <p:cNvSpPr/>
          <p:nvPr/>
        </p:nvSpPr>
        <p:spPr>
          <a:xfrm flipH="1">
            <a:off x="8187442" y="3004207"/>
            <a:ext cx="3809400" cy="1169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 de Carga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g3188528c813_0_92"/>
          <p:cNvSpPr/>
          <p:nvPr/>
        </p:nvSpPr>
        <p:spPr>
          <a:xfrm flipH="1">
            <a:off x="8187442" y="4278096"/>
            <a:ext cx="3809400" cy="1169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Protección de Datos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g3188528c813_0_92"/>
          <p:cNvSpPr/>
          <p:nvPr/>
        </p:nvSpPr>
        <p:spPr>
          <a:xfrm flipH="1">
            <a:off x="8187442" y="6825875"/>
            <a:ext cx="3809400" cy="11694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Interfaz de Usuario (UI)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g3188528c813_0_92"/>
          <p:cNvSpPr/>
          <p:nvPr/>
        </p:nvSpPr>
        <p:spPr>
          <a:xfrm flipH="1">
            <a:off x="8187442" y="5551986"/>
            <a:ext cx="3809400" cy="11694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Autenticación y Autorización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g3188528c813_0_92"/>
          <p:cNvSpPr/>
          <p:nvPr/>
        </p:nvSpPr>
        <p:spPr>
          <a:xfrm flipH="1">
            <a:off x="8187450" y="8099787"/>
            <a:ext cx="3809400" cy="1169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Cumplimiento Legal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g3188528c813_0_92"/>
          <p:cNvSpPr/>
          <p:nvPr/>
        </p:nvSpPr>
        <p:spPr>
          <a:xfrm>
            <a:off x="0" y="661725"/>
            <a:ext cx="5464500" cy="143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3188528c813_0_92"/>
          <p:cNvSpPr txBox="1"/>
          <p:nvPr/>
        </p:nvSpPr>
        <p:spPr>
          <a:xfrm>
            <a:off x="3823475" y="1294338"/>
            <a:ext cx="3809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REQUERIMIENTOS FUNCIONALES</a:t>
            </a:r>
            <a:endParaRPr b="1" sz="2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g3188528c813_0_92"/>
          <p:cNvSpPr txBox="1"/>
          <p:nvPr/>
        </p:nvSpPr>
        <p:spPr>
          <a:xfrm>
            <a:off x="8187450" y="1294338"/>
            <a:ext cx="3809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REQUERIMIENTOS NO FUNCIONALES</a:t>
            </a:r>
            <a:endParaRPr b="1" sz="2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g3188528c813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1739" y="4065225"/>
            <a:ext cx="3178900" cy="31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8c4cc334b_3_19"/>
          <p:cNvSpPr/>
          <p:nvPr/>
        </p:nvSpPr>
        <p:spPr>
          <a:xfrm>
            <a:off x="743238" y="2996077"/>
            <a:ext cx="2906100" cy="840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PLANIFICACIÓN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g318c4cc334b_3_19"/>
          <p:cNvSpPr/>
          <p:nvPr/>
        </p:nvSpPr>
        <p:spPr>
          <a:xfrm>
            <a:off x="3842353" y="3836079"/>
            <a:ext cx="2906100" cy="8400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DISEÑO Y ANÁLISIS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g318c4cc334b_3_19"/>
          <p:cNvSpPr/>
          <p:nvPr/>
        </p:nvSpPr>
        <p:spPr>
          <a:xfrm>
            <a:off x="6941472" y="4676086"/>
            <a:ext cx="2906100" cy="840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DESARROLLO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g318c4cc334b_3_19"/>
          <p:cNvSpPr/>
          <p:nvPr/>
        </p:nvSpPr>
        <p:spPr>
          <a:xfrm>
            <a:off x="10138738" y="5516072"/>
            <a:ext cx="2906100" cy="840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PRUEBAS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g318c4cc334b_3_19"/>
          <p:cNvSpPr/>
          <p:nvPr/>
        </p:nvSpPr>
        <p:spPr>
          <a:xfrm>
            <a:off x="13335153" y="6356072"/>
            <a:ext cx="2906100" cy="840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IMPLEMENTACIÓN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g318c4cc334b_3_19"/>
          <p:cNvSpPr/>
          <p:nvPr/>
        </p:nvSpPr>
        <p:spPr>
          <a:xfrm>
            <a:off x="16454751" y="7196084"/>
            <a:ext cx="2906100" cy="840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MANTENIMIENTO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4" name="Google Shape;334;g318c4cc334b_3_19"/>
          <p:cNvCxnSpPr>
            <a:stCxn id="328" idx="3"/>
            <a:endCxn id="329" idx="0"/>
          </p:cNvCxnSpPr>
          <p:nvPr/>
        </p:nvCxnSpPr>
        <p:spPr>
          <a:xfrm>
            <a:off x="3649338" y="3416077"/>
            <a:ext cx="1646100" cy="4200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35" name="Google Shape;335;g318c4cc334b_3_19"/>
          <p:cNvCxnSpPr>
            <a:stCxn id="329" idx="3"/>
            <a:endCxn id="330" idx="0"/>
          </p:cNvCxnSpPr>
          <p:nvPr/>
        </p:nvCxnSpPr>
        <p:spPr>
          <a:xfrm>
            <a:off x="6748453" y="4256079"/>
            <a:ext cx="1646100" cy="4200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36" name="Google Shape;336;g318c4cc334b_3_19"/>
          <p:cNvCxnSpPr>
            <a:stCxn id="330" idx="3"/>
            <a:endCxn id="331" idx="0"/>
          </p:cNvCxnSpPr>
          <p:nvPr/>
        </p:nvCxnSpPr>
        <p:spPr>
          <a:xfrm>
            <a:off x="9847572" y="5096086"/>
            <a:ext cx="1744200" cy="4200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37" name="Google Shape;337;g318c4cc334b_3_19"/>
          <p:cNvCxnSpPr>
            <a:stCxn id="331" idx="3"/>
            <a:endCxn id="332" idx="0"/>
          </p:cNvCxnSpPr>
          <p:nvPr/>
        </p:nvCxnSpPr>
        <p:spPr>
          <a:xfrm>
            <a:off x="13044838" y="5936072"/>
            <a:ext cx="1743300" cy="4200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38" name="Google Shape;338;g318c4cc334b_3_19"/>
          <p:cNvCxnSpPr>
            <a:stCxn id="332" idx="3"/>
            <a:endCxn id="333" idx="0"/>
          </p:cNvCxnSpPr>
          <p:nvPr/>
        </p:nvCxnSpPr>
        <p:spPr>
          <a:xfrm>
            <a:off x="16241253" y="6776072"/>
            <a:ext cx="1666500" cy="4200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39" name="Google Shape;339;g318c4cc334b_3_19"/>
          <p:cNvCxnSpPr>
            <a:stCxn id="328" idx="2"/>
            <a:endCxn id="340" idx="0"/>
          </p:cNvCxnSpPr>
          <p:nvPr/>
        </p:nvCxnSpPr>
        <p:spPr>
          <a:xfrm flipH="1" rot="-5400000">
            <a:off x="1986588" y="4045777"/>
            <a:ext cx="4200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oval"/>
          </a:ln>
        </p:spPr>
      </p:cxnSp>
      <p:pic>
        <p:nvPicPr>
          <p:cNvPr id="340" name="Google Shape;340;g318c4cc334b_3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365" y="4256071"/>
            <a:ext cx="1131846" cy="1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318c4cc334b_3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843" y="5096068"/>
            <a:ext cx="1131845" cy="111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g318c4cc334b_3_19"/>
          <p:cNvCxnSpPr>
            <a:stCxn id="329" idx="2"/>
            <a:endCxn id="341" idx="0"/>
          </p:cNvCxnSpPr>
          <p:nvPr/>
        </p:nvCxnSpPr>
        <p:spPr>
          <a:xfrm rot="5400000">
            <a:off x="5067553" y="4868229"/>
            <a:ext cx="420000" cy="357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343" name="Google Shape;343;g318c4cc334b_3_19"/>
          <p:cNvCxnSpPr>
            <a:stCxn id="330" idx="2"/>
            <a:endCxn id="344" idx="0"/>
          </p:cNvCxnSpPr>
          <p:nvPr/>
        </p:nvCxnSpPr>
        <p:spPr>
          <a:xfrm flipH="1" rot="-5400000">
            <a:off x="8184822" y="5725786"/>
            <a:ext cx="420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oval"/>
          </a:ln>
        </p:spPr>
      </p:cxnSp>
      <p:pic>
        <p:nvPicPr>
          <p:cNvPr id="345" name="Google Shape;345;g318c4cc334b_3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25595" y="6895131"/>
            <a:ext cx="1131845" cy="111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g318c4cc334b_3_19"/>
          <p:cNvCxnSpPr>
            <a:stCxn id="331" idx="2"/>
            <a:endCxn id="345" idx="0"/>
          </p:cNvCxnSpPr>
          <p:nvPr/>
        </p:nvCxnSpPr>
        <p:spPr>
          <a:xfrm flipH="1" rot="-5400000">
            <a:off x="11322538" y="6625322"/>
            <a:ext cx="539100" cy="6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oval"/>
          </a:ln>
        </p:spPr>
      </p:cxnSp>
      <p:pic>
        <p:nvPicPr>
          <p:cNvPr id="347" name="Google Shape;347;g318c4cc334b_3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2284" y="7713398"/>
            <a:ext cx="1131845" cy="111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g318c4cc334b_3_19"/>
          <p:cNvCxnSpPr>
            <a:stCxn id="332" idx="2"/>
            <a:endCxn id="347" idx="0"/>
          </p:cNvCxnSpPr>
          <p:nvPr/>
        </p:nvCxnSpPr>
        <p:spPr>
          <a:xfrm flipH="1" rot="-5400000">
            <a:off x="14529903" y="7454372"/>
            <a:ext cx="517200" cy="6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oval"/>
          </a:ln>
        </p:spPr>
      </p:cxnSp>
      <p:pic>
        <p:nvPicPr>
          <p:cNvPr id="349" name="Google Shape;349;g318c4cc334b_3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36822" y="8509713"/>
            <a:ext cx="1341979" cy="1326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g318c4cc334b_3_19"/>
          <p:cNvCxnSpPr>
            <a:stCxn id="333" idx="2"/>
            <a:endCxn id="349" idx="0"/>
          </p:cNvCxnSpPr>
          <p:nvPr/>
        </p:nvCxnSpPr>
        <p:spPr>
          <a:xfrm flipH="1" rot="-5400000">
            <a:off x="17671251" y="8272634"/>
            <a:ext cx="473700" cy="6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oval"/>
          </a:ln>
        </p:spPr>
      </p:cxnSp>
      <p:pic>
        <p:nvPicPr>
          <p:cNvPr id="344" name="Google Shape;344;g318c4cc334b_3_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28589" y="5936082"/>
            <a:ext cx="1131845" cy="1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318c4cc334b_3_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62200" y="7382147"/>
            <a:ext cx="3053100" cy="30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318c4cc334b_3_19"/>
          <p:cNvSpPr txBox="1"/>
          <p:nvPr/>
        </p:nvSpPr>
        <p:spPr>
          <a:xfrm>
            <a:off x="260175" y="957150"/>
            <a:ext cx="46860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METODOLOGÍA</a:t>
            </a:r>
            <a:br>
              <a:rPr b="1" lang="es-CL" sz="2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TRADICIONAL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88528c813_0_71"/>
          <p:cNvSpPr txBox="1"/>
          <p:nvPr/>
        </p:nvSpPr>
        <p:spPr>
          <a:xfrm>
            <a:off x="3342600" y="8012370"/>
            <a:ext cx="38454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635" lvl="0" marL="12700" marR="5080" rtl="0" algn="ctr">
              <a:lnSpc>
                <a:spcPct val="126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250">
                <a:solidFill>
                  <a:schemeClr val="dk1"/>
                </a:solidFill>
              </a:rPr>
              <a:t>Jefe de proyecto</a:t>
            </a:r>
            <a:endParaRPr sz="2250">
              <a:solidFill>
                <a:schemeClr val="dk1"/>
              </a:solidFill>
            </a:endParaRPr>
          </a:p>
          <a:p>
            <a:pPr indent="-635" lvl="0" marL="12700" marR="5080" rtl="0" algn="ctr">
              <a:lnSpc>
                <a:spcPct val="126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250">
                <a:solidFill>
                  <a:schemeClr val="dk1"/>
                </a:solidFill>
              </a:rPr>
              <a:t>Diseñador Gráfico</a:t>
            </a:r>
            <a:br>
              <a:rPr lang="es-CL" sz="2250">
                <a:solidFill>
                  <a:schemeClr val="dk1"/>
                </a:solidFill>
              </a:rPr>
            </a:br>
            <a:r>
              <a:rPr lang="es-CL" sz="2250">
                <a:solidFill>
                  <a:schemeClr val="dk1"/>
                </a:solidFill>
              </a:rPr>
              <a:t>QA</a:t>
            </a:r>
            <a:endParaRPr sz="2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3188528c813_0_71"/>
          <p:cNvSpPr txBox="1"/>
          <p:nvPr/>
        </p:nvSpPr>
        <p:spPr>
          <a:xfrm>
            <a:off x="3584241" y="6236905"/>
            <a:ext cx="33621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150">
                <a:solidFill>
                  <a:schemeClr val="dk1"/>
                </a:solidFill>
              </a:rPr>
              <a:t>JAVIER CAMPOS</a:t>
            </a:r>
            <a:endParaRPr sz="3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3188528c813_0_71"/>
          <p:cNvSpPr/>
          <p:nvPr/>
        </p:nvSpPr>
        <p:spPr>
          <a:xfrm>
            <a:off x="4803853" y="7443936"/>
            <a:ext cx="922884" cy="137993"/>
          </a:xfrm>
          <a:custGeom>
            <a:rect b="b" l="l" r="r" t="t"/>
            <a:pathLst>
              <a:path extrusionOk="0" h="60325" w="75184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g3188528c813_0_71"/>
          <p:cNvSpPr txBox="1"/>
          <p:nvPr/>
        </p:nvSpPr>
        <p:spPr>
          <a:xfrm>
            <a:off x="7827795" y="8012384"/>
            <a:ext cx="39981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635" lvl="0" marL="12700" marR="5080" rtl="0" algn="ctr">
              <a:lnSpc>
                <a:spcPct val="126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250">
                <a:solidFill>
                  <a:schemeClr val="dk1"/>
                </a:solidFill>
              </a:rPr>
              <a:t>Analista Funcional</a:t>
            </a:r>
            <a:endParaRPr sz="2250">
              <a:solidFill>
                <a:schemeClr val="dk1"/>
              </a:solidFill>
            </a:endParaRPr>
          </a:p>
          <a:p>
            <a:pPr indent="-635" lvl="0" marL="12700" marR="5080" rtl="0" algn="ctr">
              <a:lnSpc>
                <a:spcPct val="126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250">
                <a:solidFill>
                  <a:schemeClr val="dk1"/>
                </a:solidFill>
              </a:rPr>
              <a:t>Desarrollador Backend</a:t>
            </a:r>
            <a:br>
              <a:rPr lang="es-CL" sz="2250">
                <a:solidFill>
                  <a:schemeClr val="dk1"/>
                </a:solidFill>
              </a:rPr>
            </a:br>
            <a:r>
              <a:rPr lang="es-CL" sz="2250">
                <a:solidFill>
                  <a:schemeClr val="dk1"/>
                </a:solidFill>
              </a:rPr>
              <a:t>DBA</a:t>
            </a:r>
            <a:endParaRPr sz="2250">
              <a:solidFill>
                <a:schemeClr val="dk1"/>
              </a:solidFill>
            </a:endParaRPr>
          </a:p>
        </p:txBody>
      </p:sp>
      <p:sp>
        <p:nvSpPr>
          <p:cNvPr id="362" name="Google Shape;362;g3188528c813_0_71"/>
          <p:cNvSpPr txBox="1"/>
          <p:nvPr/>
        </p:nvSpPr>
        <p:spPr>
          <a:xfrm>
            <a:off x="8013835" y="6236905"/>
            <a:ext cx="37419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150">
                <a:solidFill>
                  <a:schemeClr val="dk1"/>
                </a:solidFill>
              </a:rPr>
              <a:t>JAVIER RIQUELME</a:t>
            </a:r>
            <a:endParaRPr sz="3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3188528c813_0_71"/>
          <p:cNvSpPr/>
          <p:nvPr/>
        </p:nvSpPr>
        <p:spPr>
          <a:xfrm>
            <a:off x="9365389" y="7443936"/>
            <a:ext cx="922884" cy="137993"/>
          </a:xfrm>
          <a:custGeom>
            <a:rect b="b" l="l" r="r" t="t"/>
            <a:pathLst>
              <a:path extrusionOk="0" h="60325" w="75184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3188528c813_0_71"/>
          <p:cNvSpPr txBox="1"/>
          <p:nvPr/>
        </p:nvSpPr>
        <p:spPr>
          <a:xfrm>
            <a:off x="12817174" y="8012375"/>
            <a:ext cx="34806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635" lvl="0" marL="12700" marR="5080" rtl="0" algn="ctr">
              <a:lnSpc>
                <a:spcPct val="126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250">
                <a:solidFill>
                  <a:schemeClr val="dk1"/>
                </a:solidFill>
              </a:rPr>
              <a:t>Desarrollador Frontend</a:t>
            </a:r>
            <a:br>
              <a:rPr lang="es-CL" sz="2250">
                <a:solidFill>
                  <a:schemeClr val="dk1"/>
                </a:solidFill>
              </a:rPr>
            </a:br>
            <a:r>
              <a:rPr lang="es-CL" sz="2250">
                <a:solidFill>
                  <a:schemeClr val="dk1"/>
                </a:solidFill>
              </a:rPr>
              <a:t>Documentador técnico</a:t>
            </a:r>
            <a:endParaRPr sz="2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3188528c813_0_71"/>
          <p:cNvSpPr txBox="1"/>
          <p:nvPr/>
        </p:nvSpPr>
        <p:spPr>
          <a:xfrm>
            <a:off x="12999426" y="6200755"/>
            <a:ext cx="3116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250">
                <a:solidFill>
                  <a:schemeClr val="dk1"/>
                </a:solidFill>
              </a:rPr>
              <a:t>SAMUEL SOTO</a:t>
            </a:r>
            <a:endParaRPr sz="3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3188528c813_0_71"/>
          <p:cNvSpPr/>
          <p:nvPr/>
        </p:nvSpPr>
        <p:spPr>
          <a:xfrm>
            <a:off x="14096038" y="7443936"/>
            <a:ext cx="922884" cy="137993"/>
          </a:xfrm>
          <a:custGeom>
            <a:rect b="b" l="l" r="r" t="t"/>
            <a:pathLst>
              <a:path extrusionOk="0" h="60325" w="75184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7" name="Google Shape;367;g3188528c813_0_71"/>
          <p:cNvCxnSpPr/>
          <p:nvPr/>
        </p:nvCxnSpPr>
        <p:spPr>
          <a:xfrm flipH="1" rot="-5400000">
            <a:off x="4497254" y="5927545"/>
            <a:ext cx="5891400" cy="4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diamond"/>
            <a:tailEnd len="med" w="med" type="diamond"/>
          </a:ln>
        </p:spPr>
      </p:cxnSp>
      <p:cxnSp>
        <p:nvCxnSpPr>
          <p:cNvPr id="368" name="Google Shape;368;g3188528c813_0_71"/>
          <p:cNvCxnSpPr/>
          <p:nvPr/>
        </p:nvCxnSpPr>
        <p:spPr>
          <a:xfrm flipH="1" rot="-5400000">
            <a:off x="9381961" y="5951017"/>
            <a:ext cx="5892900" cy="7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diamond"/>
            <a:tailEnd len="med" w="med" type="diamond"/>
          </a:ln>
        </p:spPr>
      </p:cxnSp>
      <p:pic>
        <p:nvPicPr>
          <p:cNvPr id="369" name="Google Shape;369;g3188528c813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957" y="2671400"/>
            <a:ext cx="2748265" cy="285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3188528c813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0639" y="2671438"/>
            <a:ext cx="2748265" cy="2857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3188528c813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38146" y="2728389"/>
            <a:ext cx="2638664" cy="274339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3188528c813_0_71"/>
          <p:cNvSpPr txBox="1"/>
          <p:nvPr/>
        </p:nvSpPr>
        <p:spPr>
          <a:xfrm>
            <a:off x="260175" y="957150"/>
            <a:ext cx="46860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ROLES Y RESPONSABILIDADES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188528c813_0_0"/>
          <p:cNvSpPr/>
          <p:nvPr/>
        </p:nvSpPr>
        <p:spPr>
          <a:xfrm flipH="1">
            <a:off x="340546" y="2631663"/>
            <a:ext cx="3082200" cy="847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FASE PLANIFICACIÓN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g3188528c813_0_0"/>
          <p:cNvSpPr/>
          <p:nvPr/>
        </p:nvSpPr>
        <p:spPr>
          <a:xfrm flipH="1">
            <a:off x="3423471" y="3965016"/>
            <a:ext cx="3254400" cy="847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FASE</a:t>
            </a:r>
            <a:br>
              <a:rPr b="1" lang="es-CL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ANÁLISIS Y DISEÑO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g3188528c813_0_0"/>
          <p:cNvSpPr/>
          <p:nvPr/>
        </p:nvSpPr>
        <p:spPr>
          <a:xfrm flipH="1">
            <a:off x="6678570" y="5283556"/>
            <a:ext cx="3254400" cy="847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FASE DESARROLLO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g3188528c813_0_0"/>
          <p:cNvSpPr/>
          <p:nvPr/>
        </p:nvSpPr>
        <p:spPr>
          <a:xfrm flipH="1">
            <a:off x="9933669" y="6600960"/>
            <a:ext cx="3254400" cy="847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FASE</a:t>
            </a:r>
            <a:br>
              <a:rPr b="1" lang="es-CL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PRUEBA Y VALIDACIÓN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g3188528c813_0_0"/>
          <p:cNvSpPr/>
          <p:nvPr/>
        </p:nvSpPr>
        <p:spPr>
          <a:xfrm flipH="1">
            <a:off x="13188794" y="7911915"/>
            <a:ext cx="3254400" cy="847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FASE 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IMPLEMENTACIÓN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g3188528c813_0_0"/>
          <p:cNvSpPr/>
          <p:nvPr/>
        </p:nvSpPr>
        <p:spPr>
          <a:xfrm flipH="1">
            <a:off x="16443893" y="9223552"/>
            <a:ext cx="3254400" cy="847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FASE</a:t>
            </a:r>
            <a:br>
              <a:rPr b="1" lang="es-CL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CIERRE DE PROYECTO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3" name="Google Shape;383;g3188528c813_0_0"/>
          <p:cNvCxnSpPr>
            <a:stCxn id="382" idx="3"/>
            <a:endCxn id="381" idx="2"/>
          </p:cNvCxnSpPr>
          <p:nvPr/>
        </p:nvCxnSpPr>
        <p:spPr>
          <a:xfrm rot="10800000">
            <a:off x="14816093" y="8759302"/>
            <a:ext cx="1627800" cy="888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84" name="Google Shape;384;g3188528c813_0_0"/>
          <p:cNvCxnSpPr>
            <a:stCxn id="381" idx="3"/>
            <a:endCxn id="380" idx="2"/>
          </p:cNvCxnSpPr>
          <p:nvPr/>
        </p:nvCxnSpPr>
        <p:spPr>
          <a:xfrm rot="10800000">
            <a:off x="11560994" y="7448565"/>
            <a:ext cx="1627800" cy="8871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85" name="Google Shape;385;g3188528c813_0_0"/>
          <p:cNvCxnSpPr>
            <a:stCxn id="380" idx="3"/>
            <a:endCxn id="379" idx="2"/>
          </p:cNvCxnSpPr>
          <p:nvPr/>
        </p:nvCxnSpPr>
        <p:spPr>
          <a:xfrm rot="10800000">
            <a:off x="8305869" y="6131010"/>
            <a:ext cx="1627800" cy="8937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86" name="Google Shape;386;g3188528c813_0_0"/>
          <p:cNvCxnSpPr>
            <a:stCxn id="379" idx="3"/>
            <a:endCxn id="378" idx="2"/>
          </p:cNvCxnSpPr>
          <p:nvPr/>
        </p:nvCxnSpPr>
        <p:spPr>
          <a:xfrm rot="10800000">
            <a:off x="5050770" y="4812406"/>
            <a:ext cx="1627800" cy="8949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87" name="Google Shape;387;g3188528c813_0_0"/>
          <p:cNvCxnSpPr>
            <a:stCxn id="378" idx="3"/>
            <a:endCxn id="377" idx="2"/>
          </p:cNvCxnSpPr>
          <p:nvPr/>
        </p:nvCxnSpPr>
        <p:spPr>
          <a:xfrm rot="10800000">
            <a:off x="1881771" y="3479166"/>
            <a:ext cx="1541700" cy="9096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88" name="Google Shape;388;g3188528c813_0_0"/>
          <p:cNvSpPr txBox="1"/>
          <p:nvPr/>
        </p:nvSpPr>
        <p:spPr>
          <a:xfrm>
            <a:off x="84188" y="2168175"/>
            <a:ext cx="3594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Calibri"/>
                <a:ea typeface="Calibri"/>
                <a:cs typeface="Calibri"/>
                <a:sym typeface="Calibri"/>
              </a:rPr>
              <a:t>(18/ago/2024) - (13/sept/2024)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g3188528c813_0_0"/>
          <p:cNvSpPr txBox="1"/>
          <p:nvPr/>
        </p:nvSpPr>
        <p:spPr>
          <a:xfrm>
            <a:off x="3253213" y="3490350"/>
            <a:ext cx="3594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Calibri"/>
                <a:ea typeface="Calibri"/>
                <a:cs typeface="Calibri"/>
                <a:sym typeface="Calibri"/>
              </a:rPr>
              <a:t>(14/sept/2024) - (07/oct/2024)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3188528c813_0_0"/>
          <p:cNvSpPr txBox="1"/>
          <p:nvPr/>
        </p:nvSpPr>
        <p:spPr>
          <a:xfrm>
            <a:off x="6592316" y="4816288"/>
            <a:ext cx="3426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Calibri"/>
                <a:ea typeface="Calibri"/>
                <a:cs typeface="Calibri"/>
                <a:sym typeface="Calibri"/>
              </a:rPr>
              <a:t>(08/oct/2024) - (16/nov/2024)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3188528c813_0_0"/>
          <p:cNvSpPr txBox="1"/>
          <p:nvPr/>
        </p:nvSpPr>
        <p:spPr>
          <a:xfrm>
            <a:off x="9795537" y="6132475"/>
            <a:ext cx="35307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Calibri"/>
                <a:ea typeface="Calibri"/>
                <a:cs typeface="Calibri"/>
                <a:sym typeface="Calibri"/>
              </a:rPr>
              <a:t>(17/nov/2024) - (24/nov/2024)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3188528c813_0_0"/>
          <p:cNvSpPr txBox="1"/>
          <p:nvPr/>
        </p:nvSpPr>
        <p:spPr>
          <a:xfrm>
            <a:off x="12926889" y="7445888"/>
            <a:ext cx="37782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Calibri"/>
                <a:ea typeface="Calibri"/>
                <a:cs typeface="Calibri"/>
                <a:sym typeface="Calibri"/>
              </a:rPr>
              <a:t>(25/nov/2024) - (28/nov/2024)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3188528c813_0_0"/>
          <p:cNvSpPr txBox="1"/>
          <p:nvPr/>
        </p:nvSpPr>
        <p:spPr>
          <a:xfrm>
            <a:off x="16181988" y="8759300"/>
            <a:ext cx="37782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Calibri"/>
                <a:ea typeface="Calibri"/>
                <a:cs typeface="Calibri"/>
                <a:sym typeface="Calibri"/>
              </a:rPr>
              <a:t>(28/nov/2024) - (04/dic/2024)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g3188528c81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2800" y="2493586"/>
            <a:ext cx="3361650" cy="336162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3188528c813_0_0"/>
          <p:cNvSpPr txBox="1"/>
          <p:nvPr/>
        </p:nvSpPr>
        <p:spPr>
          <a:xfrm flipH="1">
            <a:off x="340559" y="961788"/>
            <a:ext cx="4598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CRONOGRAMA PARA EL DESARROLLO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318adc3deaf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580" y="4175125"/>
            <a:ext cx="2959100" cy="29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318adc3deaf_0_64"/>
          <p:cNvSpPr txBox="1"/>
          <p:nvPr/>
        </p:nvSpPr>
        <p:spPr>
          <a:xfrm>
            <a:off x="260175" y="957150"/>
            <a:ext cx="46860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ARQUITECTURA DE SOFTWARE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3" name="Google Shape;403;g318adc3deaf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0250" y="152400"/>
            <a:ext cx="10356500" cy="1008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g318adc3deaf_0_64"/>
          <p:cNvCxnSpPr/>
          <p:nvPr/>
        </p:nvCxnSpPr>
        <p:spPr>
          <a:xfrm flipH="1">
            <a:off x="12924050" y="5129950"/>
            <a:ext cx="1039500" cy="604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g318adc3deaf_0_64"/>
          <p:cNvCxnSpPr/>
          <p:nvPr/>
        </p:nvCxnSpPr>
        <p:spPr>
          <a:xfrm rot="10800000">
            <a:off x="9331600" y="4844550"/>
            <a:ext cx="0" cy="117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g318adc3deaf_0_64"/>
          <p:cNvCxnSpPr/>
          <p:nvPr/>
        </p:nvCxnSpPr>
        <p:spPr>
          <a:xfrm>
            <a:off x="10018175" y="4849525"/>
            <a:ext cx="894600" cy="88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g318adc3deaf_0_64"/>
          <p:cNvCxnSpPr/>
          <p:nvPr/>
        </p:nvCxnSpPr>
        <p:spPr>
          <a:xfrm rot="10800000">
            <a:off x="14848375" y="5125050"/>
            <a:ext cx="0" cy="899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g31517d601f7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75" y="2881063"/>
            <a:ext cx="2016826" cy="201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31517d601f7_2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798" y="5457862"/>
            <a:ext cx="1874385" cy="22430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g31517d601f7_2_1"/>
          <p:cNvCxnSpPr>
            <a:stCxn id="413" idx="2"/>
            <a:endCxn id="414" idx="0"/>
          </p:cNvCxnSpPr>
          <p:nvPr/>
        </p:nvCxnSpPr>
        <p:spPr>
          <a:xfrm flipH="1" rot="-5400000">
            <a:off x="1291537" y="5177638"/>
            <a:ext cx="560100" cy="600"/>
          </a:xfrm>
          <a:prstGeom prst="bentConnector3">
            <a:avLst>
              <a:gd fmla="val 49989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6" name="Google Shape;416;g31517d601f7_2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7156" y="5570963"/>
            <a:ext cx="1764726" cy="2016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g31517d601f7_2_1"/>
          <p:cNvCxnSpPr>
            <a:stCxn id="414" idx="3"/>
            <a:endCxn id="416" idx="1"/>
          </p:cNvCxnSpPr>
          <p:nvPr/>
        </p:nvCxnSpPr>
        <p:spPr>
          <a:xfrm>
            <a:off x="2508183" y="6579370"/>
            <a:ext cx="1038900" cy="600"/>
          </a:xfrm>
          <a:prstGeom prst="bentConnector3">
            <a:avLst>
              <a:gd fmla="val 50004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8" name="Google Shape;418;g31517d601f7_2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9818" y="5510850"/>
            <a:ext cx="1764725" cy="21370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g31517d601f7_2_1"/>
          <p:cNvCxnSpPr>
            <a:stCxn id="416" idx="3"/>
            <a:endCxn id="418" idx="1"/>
          </p:cNvCxnSpPr>
          <p:nvPr/>
        </p:nvCxnSpPr>
        <p:spPr>
          <a:xfrm>
            <a:off x="5311882" y="6579375"/>
            <a:ext cx="1627800" cy="600"/>
          </a:xfrm>
          <a:prstGeom prst="bentConnector3">
            <a:avLst>
              <a:gd fmla="val 50004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0" name="Google Shape;420;g31517d601f7_2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01603" y="5458450"/>
            <a:ext cx="2243025" cy="22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31517d601f7_2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587325" y="5584038"/>
            <a:ext cx="1764724" cy="199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31517d601f7_2_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629625" y="5726512"/>
            <a:ext cx="2911615" cy="170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31517d601f7_2_1"/>
          <p:cNvSpPr txBox="1"/>
          <p:nvPr/>
        </p:nvSpPr>
        <p:spPr>
          <a:xfrm>
            <a:off x="9438075" y="6103125"/>
            <a:ext cx="9300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9400">
                <a:latin typeface="Calibri"/>
                <a:ea typeface="Calibri"/>
                <a:cs typeface="Calibri"/>
                <a:sym typeface="Calibri"/>
              </a:rPr>
              <a:t>+</a:t>
            </a:r>
            <a:endParaRPr b="1" sz="9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4" name="Google Shape;424;g31517d601f7_2_1"/>
          <p:cNvCxnSpPr>
            <a:stCxn id="420" idx="3"/>
            <a:endCxn id="421" idx="1"/>
          </p:cNvCxnSpPr>
          <p:nvPr/>
        </p:nvCxnSpPr>
        <p:spPr>
          <a:xfrm>
            <a:off x="13344628" y="6579962"/>
            <a:ext cx="1242600" cy="600"/>
          </a:xfrm>
          <a:prstGeom prst="bentConnector3">
            <a:avLst>
              <a:gd fmla="val 50004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g31517d601f7_2_1"/>
          <p:cNvSpPr txBox="1"/>
          <p:nvPr/>
        </p:nvSpPr>
        <p:spPr>
          <a:xfrm>
            <a:off x="688975" y="7647888"/>
            <a:ext cx="1764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br>
              <a:rPr b="1" lang="es-CL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AMAZON </a:t>
            </a:r>
            <a:r>
              <a:rPr b="1" lang="es-CL" sz="2300">
                <a:latin typeface="Montserrat"/>
                <a:ea typeface="Montserrat"/>
                <a:cs typeface="Montserrat"/>
                <a:sym typeface="Montserrat"/>
              </a:rPr>
              <a:t>S3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g31517d601f7_2_1"/>
          <p:cNvSpPr txBox="1"/>
          <p:nvPr/>
        </p:nvSpPr>
        <p:spPr>
          <a:xfrm>
            <a:off x="3547225" y="7587788"/>
            <a:ext cx="1764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AWS 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ELB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g31517d601f7_2_1"/>
          <p:cNvSpPr txBox="1"/>
          <p:nvPr/>
        </p:nvSpPr>
        <p:spPr>
          <a:xfrm>
            <a:off x="6939888" y="7587788"/>
            <a:ext cx="1764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AMAZON </a:t>
            </a:r>
            <a:r>
              <a:rPr b="1" lang="es-CL" sz="2500">
                <a:latin typeface="Montserrat"/>
                <a:ea typeface="Montserrat"/>
                <a:cs typeface="Montserrat"/>
                <a:sym typeface="Montserrat"/>
              </a:rPr>
              <a:t>EC2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g31517d601f7_2_1"/>
          <p:cNvSpPr txBox="1"/>
          <p:nvPr/>
        </p:nvSpPr>
        <p:spPr>
          <a:xfrm>
            <a:off x="11340800" y="7587788"/>
            <a:ext cx="1764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300">
                <a:latin typeface="Montserrat"/>
                <a:ea typeface="Montserrat"/>
                <a:cs typeface="Montserrat"/>
                <a:sym typeface="Montserrat"/>
              </a:rPr>
              <a:t>DOCKER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g31517d601f7_2_1"/>
          <p:cNvSpPr txBox="1"/>
          <p:nvPr/>
        </p:nvSpPr>
        <p:spPr>
          <a:xfrm>
            <a:off x="14587388" y="7587788"/>
            <a:ext cx="1764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AMAZON </a:t>
            </a:r>
            <a:r>
              <a:rPr b="1" lang="es-CL" sz="2300">
                <a:latin typeface="Montserrat"/>
                <a:ea typeface="Montserrat"/>
                <a:cs typeface="Montserrat"/>
                <a:sym typeface="Montserrat"/>
              </a:rPr>
              <a:t>RDS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g31517d601f7_2_1"/>
          <p:cNvSpPr txBox="1"/>
          <p:nvPr/>
        </p:nvSpPr>
        <p:spPr>
          <a:xfrm>
            <a:off x="15834275" y="4113788"/>
            <a:ext cx="1764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500">
                <a:latin typeface="Montserrat"/>
                <a:ea typeface="Montserrat"/>
                <a:cs typeface="Montserrat"/>
                <a:sym typeface="Montserrat"/>
              </a:rPr>
              <a:t>BASE DE DATOS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g31517d601f7_2_1"/>
          <p:cNvSpPr txBox="1"/>
          <p:nvPr/>
        </p:nvSpPr>
        <p:spPr>
          <a:xfrm>
            <a:off x="7406569" y="4505350"/>
            <a:ext cx="53133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500"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g31517d601f7_2_1"/>
          <p:cNvSpPr txBox="1"/>
          <p:nvPr/>
        </p:nvSpPr>
        <p:spPr>
          <a:xfrm>
            <a:off x="3346225" y="8333113"/>
            <a:ext cx="21666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>
                <a:latin typeface="Montserrat"/>
                <a:ea typeface="Montserrat"/>
                <a:cs typeface="Montserrat"/>
                <a:sym typeface="Montserrat"/>
              </a:rPr>
              <a:t>SOLICITUDES HTTPS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g31517d601f7_2_1"/>
          <p:cNvSpPr txBox="1"/>
          <p:nvPr/>
        </p:nvSpPr>
        <p:spPr>
          <a:xfrm>
            <a:off x="827725" y="2355538"/>
            <a:ext cx="1487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USUARIO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g31517d601f7_2_1"/>
          <p:cNvSpPr txBox="1"/>
          <p:nvPr/>
        </p:nvSpPr>
        <p:spPr>
          <a:xfrm>
            <a:off x="260175" y="957150"/>
            <a:ext cx="46860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TOPOLOGÍA DEL PROYECTO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g31517d601f7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788" y="3253793"/>
            <a:ext cx="2476882" cy="259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31517d601f7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034" y="3222569"/>
            <a:ext cx="2642254" cy="266158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1517d601f7_0_38"/>
          <p:cNvSpPr/>
          <p:nvPr/>
        </p:nvSpPr>
        <p:spPr>
          <a:xfrm>
            <a:off x="4651762" y="4237116"/>
            <a:ext cx="831300" cy="8694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g31517d601f7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78400" y="2893213"/>
            <a:ext cx="3130798" cy="3130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31517d601f7_0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30751" y="3247176"/>
            <a:ext cx="3698775" cy="21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31517d601f7_0_38"/>
          <p:cNvSpPr/>
          <p:nvPr/>
        </p:nvSpPr>
        <p:spPr>
          <a:xfrm>
            <a:off x="14128625" y="3846988"/>
            <a:ext cx="984000" cy="9672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g31517d601f7_0_38"/>
          <p:cNvSpPr txBox="1"/>
          <p:nvPr/>
        </p:nvSpPr>
        <p:spPr>
          <a:xfrm>
            <a:off x="4328525" y="2137000"/>
            <a:ext cx="14778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7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&lt;/&gt;</a:t>
            </a:r>
            <a:endParaRPr b="1" sz="7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g31517d601f7_0_38"/>
          <p:cNvSpPr txBox="1"/>
          <p:nvPr/>
        </p:nvSpPr>
        <p:spPr>
          <a:xfrm>
            <a:off x="14558125" y="2137000"/>
            <a:ext cx="13878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5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BD</a:t>
            </a:r>
            <a:endParaRPr b="1" sz="5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8" name="Google Shape;448;g31517d601f7_0_38"/>
          <p:cNvCxnSpPr/>
          <p:nvPr/>
        </p:nvCxnSpPr>
        <p:spPr>
          <a:xfrm flipH="1">
            <a:off x="10048450" y="2502325"/>
            <a:ext cx="9300" cy="7272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diamond"/>
            <a:tailEnd len="med" w="med" type="diamond"/>
          </a:ln>
        </p:spPr>
      </p:cxnSp>
      <p:pic>
        <p:nvPicPr>
          <p:cNvPr id="449" name="Google Shape;449;g31517d601f7_0_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74575" y="6975625"/>
            <a:ext cx="4258801" cy="2395572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31517d601f7_0_38"/>
          <p:cNvSpPr txBox="1"/>
          <p:nvPr/>
        </p:nvSpPr>
        <p:spPr>
          <a:xfrm>
            <a:off x="13617625" y="6024000"/>
            <a:ext cx="326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Repositorio</a:t>
            </a:r>
            <a:endParaRPr sz="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1" name="Google Shape;451;g31517d601f7_0_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550" y="7267362"/>
            <a:ext cx="62769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31517d601f7_0_38"/>
          <p:cNvSpPr txBox="1"/>
          <p:nvPr/>
        </p:nvSpPr>
        <p:spPr>
          <a:xfrm>
            <a:off x="3270275" y="6239450"/>
            <a:ext cx="35943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Pruebas de APIs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31517d601f7_0_38"/>
          <p:cNvSpPr txBox="1"/>
          <p:nvPr/>
        </p:nvSpPr>
        <p:spPr>
          <a:xfrm>
            <a:off x="260175" y="957150"/>
            <a:ext cx="46860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TECNOLOGÍAS DEL PROYECTO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1517d601f7_0_31"/>
          <p:cNvSpPr txBox="1"/>
          <p:nvPr/>
        </p:nvSpPr>
        <p:spPr>
          <a:xfrm>
            <a:off x="4398975" y="3448180"/>
            <a:ext cx="1219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g31517d601f7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475" y="379375"/>
            <a:ext cx="13380376" cy="981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31517d601f7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311" y="4108086"/>
            <a:ext cx="3093175" cy="30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31517d601f7_0_31"/>
          <p:cNvSpPr txBox="1"/>
          <p:nvPr/>
        </p:nvSpPr>
        <p:spPr>
          <a:xfrm>
            <a:off x="260175" y="957150"/>
            <a:ext cx="46860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MODELO DE </a:t>
            </a:r>
            <a:br>
              <a:rPr b="1" lang="es-CL" sz="2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DATOS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"/>
          <p:cNvSpPr txBox="1"/>
          <p:nvPr>
            <p:ph type="title"/>
          </p:nvPr>
        </p:nvSpPr>
        <p:spPr>
          <a:xfrm>
            <a:off x="1322000" y="8651650"/>
            <a:ext cx="60483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lang="es-CL" sz="4400"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/>
          </a:p>
        </p:txBody>
      </p:sp>
      <p:sp>
        <p:nvSpPr>
          <p:cNvPr id="468" name="Google Shape;468;p10"/>
          <p:cNvSpPr txBox="1"/>
          <p:nvPr>
            <p:ph idx="1" type="body"/>
          </p:nvPr>
        </p:nvSpPr>
        <p:spPr>
          <a:xfrm>
            <a:off x="8358075" y="8736699"/>
            <a:ext cx="111936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s-CL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Retraso con la validación de diseño del sistema web.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s-CL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s-CL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eestructuración</a:t>
            </a:r>
            <a:r>
              <a:rPr lang="es-CL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modelo de datos.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s-CL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Falta de comunicación en un inicio del proyecto.</a:t>
            </a:r>
            <a:endParaRPr sz="26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g318adc3deaf_0_78"/>
          <p:cNvPicPr preferRelativeResize="0"/>
          <p:nvPr/>
        </p:nvPicPr>
        <p:blipFill rotWithShape="1">
          <a:blip r:embed="rId3">
            <a:alphaModFix/>
          </a:blip>
          <a:srcRect b="18533" l="0" r="0" t="0"/>
          <a:stretch/>
        </p:blipFill>
        <p:spPr>
          <a:xfrm>
            <a:off x="1941925" y="2285375"/>
            <a:ext cx="16220227" cy="743337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318adc3deaf_0_78"/>
          <p:cNvSpPr txBox="1"/>
          <p:nvPr/>
        </p:nvSpPr>
        <p:spPr>
          <a:xfrm>
            <a:off x="260175" y="957150"/>
            <a:ext cx="46860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FLUJO 1</a:t>
            </a:r>
            <a:br>
              <a:rPr b="1" lang="es-CL" sz="2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BPMN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 txBox="1"/>
          <p:nvPr/>
        </p:nvSpPr>
        <p:spPr>
          <a:xfrm>
            <a:off x="3971075" y="6795413"/>
            <a:ext cx="31899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950">
                <a:solidFill>
                  <a:schemeClr val="dk1"/>
                </a:solidFill>
              </a:rPr>
              <a:t>JAVIER CAMPOS</a:t>
            </a:r>
            <a:endParaRPr sz="2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113023" y="7842024"/>
            <a:ext cx="905967" cy="130905"/>
          </a:xfrm>
          <a:custGeom>
            <a:rect b="b" l="l" r="r" t="t"/>
            <a:pathLst>
              <a:path extrusionOk="0" h="60325" w="75184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"/>
          <p:cNvSpPr txBox="1"/>
          <p:nvPr/>
        </p:nvSpPr>
        <p:spPr>
          <a:xfrm>
            <a:off x="8188525" y="6795413"/>
            <a:ext cx="35037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950">
                <a:solidFill>
                  <a:schemeClr val="dk1"/>
                </a:solidFill>
              </a:rPr>
              <a:t>JAVIER RIQUELME</a:t>
            </a:r>
            <a:endParaRPr sz="2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9487392" y="7842024"/>
            <a:ext cx="905967" cy="130905"/>
          </a:xfrm>
          <a:custGeom>
            <a:rect b="b" l="l" r="r" t="t"/>
            <a:pathLst>
              <a:path extrusionOk="0" h="60325" w="75184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"/>
          <p:cNvSpPr txBox="1"/>
          <p:nvPr/>
        </p:nvSpPr>
        <p:spPr>
          <a:xfrm>
            <a:off x="13299526" y="6795413"/>
            <a:ext cx="2833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950">
                <a:solidFill>
                  <a:schemeClr val="dk1"/>
                </a:solidFill>
              </a:rPr>
              <a:t>SAMUEL SOTO</a:t>
            </a:r>
            <a:endParaRPr sz="2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14263297" y="7842024"/>
            <a:ext cx="905967" cy="130905"/>
          </a:xfrm>
          <a:custGeom>
            <a:rect b="b" l="l" r="r" t="t"/>
            <a:pathLst>
              <a:path extrusionOk="0" h="60325" w="75184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923" y="3336412"/>
            <a:ext cx="2706225" cy="270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7263" y="3336425"/>
            <a:ext cx="2706225" cy="27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17125" y="3390388"/>
            <a:ext cx="2598300" cy="25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"/>
          <p:cNvSpPr txBox="1"/>
          <p:nvPr/>
        </p:nvSpPr>
        <p:spPr>
          <a:xfrm>
            <a:off x="260175" y="957150"/>
            <a:ext cx="46860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EQUIPO DE </a:t>
            </a:r>
            <a:br>
              <a:rPr b="1" lang="es-CL" sz="2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TRABAJO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a75adcaa1_2_20"/>
          <p:cNvSpPr txBox="1"/>
          <p:nvPr/>
        </p:nvSpPr>
        <p:spPr>
          <a:xfrm>
            <a:off x="260175" y="957150"/>
            <a:ext cx="46860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VIDEO DEMOSTRACIÓN 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FLUJO 1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2" name="Google Shape;482;g31a75adcaa1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9249" y="0"/>
            <a:ext cx="2264850" cy="22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31a75adcaa1_2_20" title="Video_Inicio_sesion.mk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0104099" cy="113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g318adc3deaf_0_95"/>
          <p:cNvPicPr preferRelativeResize="0"/>
          <p:nvPr/>
        </p:nvPicPr>
        <p:blipFill rotWithShape="1">
          <a:blip r:embed="rId3">
            <a:alphaModFix/>
          </a:blip>
          <a:srcRect b="31273" l="768" r="719" t="-2154"/>
          <a:stretch/>
        </p:blipFill>
        <p:spPr>
          <a:xfrm>
            <a:off x="443000" y="3516600"/>
            <a:ext cx="19218099" cy="427615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318adc3deaf_0_95"/>
          <p:cNvSpPr txBox="1"/>
          <p:nvPr/>
        </p:nvSpPr>
        <p:spPr>
          <a:xfrm>
            <a:off x="260175" y="957150"/>
            <a:ext cx="46860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FLUJO 2 </a:t>
            </a:r>
            <a:br>
              <a:rPr b="1" lang="es-CL" sz="2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BPMN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1a75adcaa1_2_27"/>
          <p:cNvSpPr txBox="1"/>
          <p:nvPr/>
        </p:nvSpPr>
        <p:spPr>
          <a:xfrm>
            <a:off x="260175" y="957150"/>
            <a:ext cx="46860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VIDEO DEMOSTRACIÓN </a:t>
            </a:r>
            <a:br>
              <a:rPr b="1" lang="es-CL" sz="2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FLUJO 2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7" name="Google Shape;497;g31a75adcaa1_2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9249" y="0"/>
            <a:ext cx="2264850" cy="22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31a75adcaa1_2_27" title="Video_Agenda_Cita.mk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0104099" cy="113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g318adc3deaf_0_89"/>
          <p:cNvPicPr preferRelativeResize="0"/>
          <p:nvPr/>
        </p:nvPicPr>
        <p:blipFill rotWithShape="1">
          <a:blip r:embed="rId3">
            <a:alphaModFix/>
          </a:blip>
          <a:srcRect b="21235" l="0" r="0" t="0"/>
          <a:stretch/>
        </p:blipFill>
        <p:spPr>
          <a:xfrm>
            <a:off x="298450" y="3539013"/>
            <a:ext cx="19507200" cy="423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318adc3deaf_0_89"/>
          <p:cNvSpPr txBox="1"/>
          <p:nvPr/>
        </p:nvSpPr>
        <p:spPr>
          <a:xfrm>
            <a:off x="260175" y="957150"/>
            <a:ext cx="46860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FLUJO 3 </a:t>
            </a:r>
            <a:br>
              <a:rPr b="1" lang="es-CL" sz="2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BPMN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a75adcaa1_2_34"/>
          <p:cNvSpPr txBox="1"/>
          <p:nvPr/>
        </p:nvSpPr>
        <p:spPr>
          <a:xfrm>
            <a:off x="260175" y="957150"/>
            <a:ext cx="46860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VIDEO DEMOSTRACIÓN </a:t>
            </a:r>
            <a:br>
              <a:rPr b="1" lang="es-CL" sz="2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FLUJO 3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2" name="Google Shape;512;g31a75adcaa1_2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9249" y="0"/>
            <a:ext cx="2264850" cy="22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31a75adcaa1_2_34" title="Video_Compra_OPCION_COMPLETA.mk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0104099" cy="113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a52096506_0_22"/>
          <p:cNvSpPr txBox="1"/>
          <p:nvPr/>
        </p:nvSpPr>
        <p:spPr>
          <a:xfrm>
            <a:off x="260175" y="957150"/>
            <a:ext cx="46860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CONCLUSIONES DEL PROYECTO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0" name="Google Shape;520;g31a52096506_0_22"/>
          <p:cNvSpPr/>
          <p:nvPr/>
        </p:nvSpPr>
        <p:spPr>
          <a:xfrm flipH="1">
            <a:off x="3047425" y="3996900"/>
            <a:ext cx="4298100" cy="2086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Realizado</a:t>
            </a:r>
            <a:endParaRPr b="1"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g31a52096506_0_22"/>
          <p:cNvSpPr/>
          <p:nvPr/>
        </p:nvSpPr>
        <p:spPr>
          <a:xfrm flipH="1">
            <a:off x="7903000" y="3996900"/>
            <a:ext cx="4298100" cy="2086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esperados</a:t>
            </a:r>
            <a:endParaRPr b="1"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g31a52096506_0_22"/>
          <p:cNvSpPr/>
          <p:nvPr/>
        </p:nvSpPr>
        <p:spPr>
          <a:xfrm flipH="1">
            <a:off x="12758575" y="3996900"/>
            <a:ext cx="4298100" cy="2086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Lecciones aprendidas</a:t>
            </a:r>
            <a:endParaRPr b="1" sz="4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g31a52096506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4500" y="7049350"/>
            <a:ext cx="2875100" cy="28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1"/>
          <p:cNvSpPr txBox="1"/>
          <p:nvPr>
            <p:ph idx="1" type="body"/>
          </p:nvPr>
        </p:nvSpPr>
        <p:spPr>
          <a:xfrm>
            <a:off x="5108502" y="7353972"/>
            <a:ext cx="1064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CAPSTONE</a:t>
            </a:r>
            <a:endParaRPr/>
          </a:p>
        </p:txBody>
      </p:sp>
      <p:sp>
        <p:nvSpPr>
          <p:cNvPr id="529" name="Google Shape;529;p11"/>
          <p:cNvSpPr txBox="1"/>
          <p:nvPr>
            <p:ph idx="2" type="body"/>
          </p:nvPr>
        </p:nvSpPr>
        <p:spPr>
          <a:xfrm>
            <a:off x="4718050" y="6152227"/>
            <a:ext cx="1143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PREGUNTAS DE LA COMISIÓN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a52096506_0_16"/>
          <p:cNvSpPr txBox="1"/>
          <p:nvPr/>
        </p:nvSpPr>
        <p:spPr>
          <a:xfrm>
            <a:off x="260175" y="957150"/>
            <a:ext cx="46860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ÍNDICE DE LA PRESENTACIÓN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g31a52096506_0_16"/>
          <p:cNvSpPr/>
          <p:nvPr/>
        </p:nvSpPr>
        <p:spPr>
          <a:xfrm flipH="1">
            <a:off x="5636825" y="1480375"/>
            <a:ext cx="4298100" cy="13182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Contexto del negocio</a:t>
            </a:r>
            <a:endParaRPr b="1"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31a52096506_0_16"/>
          <p:cNvSpPr/>
          <p:nvPr/>
        </p:nvSpPr>
        <p:spPr>
          <a:xfrm flipH="1">
            <a:off x="5636825" y="2961575"/>
            <a:ext cx="4298100" cy="12243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Situación actual</a:t>
            </a:r>
            <a:endParaRPr b="1"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31a52096506_0_16"/>
          <p:cNvSpPr/>
          <p:nvPr/>
        </p:nvSpPr>
        <p:spPr>
          <a:xfrm flipH="1">
            <a:off x="5636825" y="8510775"/>
            <a:ext cx="4298100" cy="1318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 y no funcionales</a:t>
            </a:r>
            <a:endParaRPr b="1"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31a52096506_0_16"/>
          <p:cNvSpPr/>
          <p:nvPr/>
        </p:nvSpPr>
        <p:spPr>
          <a:xfrm flipH="1">
            <a:off x="5636825" y="4348875"/>
            <a:ext cx="4298100" cy="12243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b="1"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31a52096506_0_16"/>
          <p:cNvSpPr/>
          <p:nvPr/>
        </p:nvSpPr>
        <p:spPr>
          <a:xfrm flipH="1">
            <a:off x="5636825" y="7123475"/>
            <a:ext cx="4298100" cy="1224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Alcances, limitaciones y supuestos</a:t>
            </a:r>
            <a:endParaRPr b="1"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31a52096506_0_16"/>
          <p:cNvSpPr/>
          <p:nvPr/>
        </p:nvSpPr>
        <p:spPr>
          <a:xfrm flipH="1">
            <a:off x="5636825" y="5736175"/>
            <a:ext cx="4298100" cy="12243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generales y específicos</a:t>
            </a:r>
            <a:endParaRPr b="1"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31a52096506_0_16"/>
          <p:cNvSpPr/>
          <p:nvPr/>
        </p:nvSpPr>
        <p:spPr>
          <a:xfrm flipH="1">
            <a:off x="10169175" y="1480375"/>
            <a:ext cx="4298100" cy="13182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Metodologia</a:t>
            </a:r>
            <a:r>
              <a:rPr b="1"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roles</a:t>
            </a:r>
            <a:endParaRPr b="1"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31a52096506_0_16"/>
          <p:cNvSpPr/>
          <p:nvPr/>
        </p:nvSpPr>
        <p:spPr>
          <a:xfrm flipH="1">
            <a:off x="10169175" y="2961575"/>
            <a:ext cx="4298100" cy="12243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</a:t>
            </a:r>
            <a:endParaRPr b="1"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31a52096506_0_16"/>
          <p:cNvSpPr/>
          <p:nvPr/>
        </p:nvSpPr>
        <p:spPr>
          <a:xfrm flipH="1">
            <a:off x="10169175" y="4348876"/>
            <a:ext cx="4298100" cy="12243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y topología</a:t>
            </a:r>
            <a:endParaRPr b="1"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31a52096506_0_16"/>
          <p:cNvSpPr/>
          <p:nvPr/>
        </p:nvSpPr>
        <p:spPr>
          <a:xfrm flipH="1">
            <a:off x="10169175" y="5736175"/>
            <a:ext cx="4298100" cy="12243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y modelo de datos</a:t>
            </a:r>
            <a:endParaRPr b="1"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31a52096506_0_16"/>
          <p:cNvSpPr/>
          <p:nvPr/>
        </p:nvSpPr>
        <p:spPr>
          <a:xfrm flipH="1">
            <a:off x="10169175" y="7123475"/>
            <a:ext cx="4298100" cy="1224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Flujos y demostraciones</a:t>
            </a:r>
            <a:endParaRPr b="1"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31a52096506_0_16"/>
          <p:cNvSpPr/>
          <p:nvPr/>
        </p:nvSpPr>
        <p:spPr>
          <a:xfrm flipH="1">
            <a:off x="10169175" y="8510775"/>
            <a:ext cx="4298100" cy="1318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Conclusiones</a:t>
            </a:r>
            <a:endParaRPr b="1" sz="4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g31a52096506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7825" y="3856600"/>
            <a:ext cx="3596150" cy="35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8adc3deaf_1_7"/>
          <p:cNvSpPr txBox="1"/>
          <p:nvPr>
            <p:ph idx="4294967295" type="body"/>
          </p:nvPr>
        </p:nvSpPr>
        <p:spPr>
          <a:xfrm>
            <a:off x="8092800" y="8654450"/>
            <a:ext cx="11238600" cy="12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600"/>
              <a:t>La Clínica Veterinaria “Vida Animal” es un proyecto enfocado en el cuidado de mascotas, operando sin sede física. Su veterinario ofrece servicios a domicilio, incluyendo consultas, vacunación, cirugía, diagnóstico y asesoramiento nutricional.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318adc3deaf_1_7"/>
          <p:cNvSpPr txBox="1"/>
          <p:nvPr>
            <p:ph type="title"/>
          </p:nvPr>
        </p:nvSpPr>
        <p:spPr>
          <a:xfrm>
            <a:off x="1238025" y="8423600"/>
            <a:ext cx="5339700" cy="1662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Contexto de Negocio</a:t>
            </a:r>
            <a:endParaRPr/>
          </a:p>
        </p:txBody>
      </p:sp>
      <p:pic>
        <p:nvPicPr>
          <p:cNvPr id="238" name="Google Shape;238;g318adc3deaf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0104100" cy="734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73c76d685_0_8"/>
          <p:cNvSpPr/>
          <p:nvPr/>
        </p:nvSpPr>
        <p:spPr>
          <a:xfrm>
            <a:off x="1722013" y="2698190"/>
            <a:ext cx="3332100" cy="10341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INFORMACIÓN DESORGANIZADA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3173c76d685_0_8"/>
          <p:cNvSpPr/>
          <p:nvPr/>
        </p:nvSpPr>
        <p:spPr>
          <a:xfrm>
            <a:off x="5053732" y="3939484"/>
            <a:ext cx="3332100" cy="10341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ERRORES EN LA PROGRAMACIÓN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3173c76d685_0_8"/>
          <p:cNvSpPr/>
          <p:nvPr/>
        </p:nvSpPr>
        <p:spPr>
          <a:xfrm>
            <a:off x="8385829" y="5217723"/>
            <a:ext cx="3332100" cy="10341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CONTROL DE INVENTARIO INEFICIENTE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g3173c76d685_0_8"/>
          <p:cNvSpPr/>
          <p:nvPr/>
        </p:nvSpPr>
        <p:spPr>
          <a:xfrm>
            <a:off x="11717907" y="6558735"/>
            <a:ext cx="3332100" cy="10341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PROCESOS ADMINISTRATIVOS LENTOS 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g3173c76d685_0_8"/>
          <p:cNvSpPr/>
          <p:nvPr/>
        </p:nvSpPr>
        <p:spPr>
          <a:xfrm>
            <a:off x="15049984" y="7902505"/>
            <a:ext cx="3332100" cy="10341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FALTA DE ECOMMERCE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8" name="Google Shape;248;g3173c76d685_0_8"/>
          <p:cNvCxnSpPr>
            <a:stCxn id="243" idx="3"/>
            <a:endCxn id="244" idx="0"/>
          </p:cNvCxnSpPr>
          <p:nvPr/>
        </p:nvCxnSpPr>
        <p:spPr>
          <a:xfrm>
            <a:off x="5054113" y="3215240"/>
            <a:ext cx="1665600" cy="7242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49" name="Google Shape;249;g3173c76d685_0_8"/>
          <p:cNvCxnSpPr>
            <a:stCxn id="244" idx="3"/>
            <a:endCxn id="245" idx="0"/>
          </p:cNvCxnSpPr>
          <p:nvPr/>
        </p:nvCxnSpPr>
        <p:spPr>
          <a:xfrm>
            <a:off x="8385832" y="4456534"/>
            <a:ext cx="1665900" cy="7611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50" name="Google Shape;250;g3173c76d685_0_8"/>
          <p:cNvCxnSpPr>
            <a:stCxn id="245" idx="3"/>
            <a:endCxn id="246" idx="0"/>
          </p:cNvCxnSpPr>
          <p:nvPr/>
        </p:nvCxnSpPr>
        <p:spPr>
          <a:xfrm>
            <a:off x="11717929" y="5734773"/>
            <a:ext cx="1665900" cy="8241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51" name="Google Shape;251;g3173c76d685_0_8"/>
          <p:cNvCxnSpPr>
            <a:stCxn id="246" idx="3"/>
            <a:endCxn id="247" idx="0"/>
          </p:cNvCxnSpPr>
          <p:nvPr/>
        </p:nvCxnSpPr>
        <p:spPr>
          <a:xfrm>
            <a:off x="15050007" y="7075785"/>
            <a:ext cx="1665900" cy="8268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252" name="Google Shape;252;g3173c76d685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987" y="7475501"/>
            <a:ext cx="2970025" cy="29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173c76d685_0_8"/>
          <p:cNvSpPr txBox="1"/>
          <p:nvPr/>
        </p:nvSpPr>
        <p:spPr>
          <a:xfrm>
            <a:off x="260175" y="957150"/>
            <a:ext cx="46860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SITUACIÓN </a:t>
            </a:r>
            <a:br>
              <a:rPr b="1" lang="es-CL" sz="2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ACTUAL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73c76d685_0_35"/>
          <p:cNvSpPr/>
          <p:nvPr/>
        </p:nvSpPr>
        <p:spPr>
          <a:xfrm>
            <a:off x="974925" y="2432338"/>
            <a:ext cx="3626400" cy="11721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CENTRALIZACIÓN DE INFORMACIÓN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3173c76d685_0_35"/>
          <p:cNvSpPr/>
          <p:nvPr/>
        </p:nvSpPr>
        <p:spPr>
          <a:xfrm>
            <a:off x="4606590" y="3838756"/>
            <a:ext cx="3626400" cy="11721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GESTIÓN AUTOMÁTICA DE CITAS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g3173c76d685_0_35"/>
          <p:cNvSpPr/>
          <p:nvPr/>
        </p:nvSpPr>
        <p:spPr>
          <a:xfrm>
            <a:off x="8238668" y="5287035"/>
            <a:ext cx="3626400" cy="11721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CONTROL DE INVENTARIO EN TIEMPO REAL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g3173c76d685_0_35"/>
          <p:cNvSpPr/>
          <p:nvPr/>
        </p:nvSpPr>
        <p:spPr>
          <a:xfrm>
            <a:off x="11870724" y="6806438"/>
            <a:ext cx="3626400" cy="11721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Automatización de Procesos Administrativos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g3173c76d685_0_35"/>
          <p:cNvSpPr/>
          <p:nvPr/>
        </p:nvSpPr>
        <p:spPr>
          <a:xfrm>
            <a:off x="15502781" y="8328964"/>
            <a:ext cx="3626400" cy="11721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latin typeface="Montserrat"/>
                <a:ea typeface="Montserrat"/>
                <a:cs typeface="Montserrat"/>
                <a:sym typeface="Montserrat"/>
              </a:rPr>
              <a:t>Ecommerce para Productos Veterinario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3" name="Google Shape;263;g3173c76d685_0_35"/>
          <p:cNvCxnSpPr>
            <a:stCxn id="258" idx="3"/>
            <a:endCxn id="259" idx="0"/>
          </p:cNvCxnSpPr>
          <p:nvPr/>
        </p:nvCxnSpPr>
        <p:spPr>
          <a:xfrm>
            <a:off x="4601325" y="3018388"/>
            <a:ext cx="1818600" cy="8205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64" name="Google Shape;264;g3173c76d685_0_35"/>
          <p:cNvCxnSpPr>
            <a:stCxn id="259" idx="3"/>
            <a:endCxn id="260" idx="0"/>
          </p:cNvCxnSpPr>
          <p:nvPr/>
        </p:nvCxnSpPr>
        <p:spPr>
          <a:xfrm>
            <a:off x="8232990" y="4424806"/>
            <a:ext cx="1818900" cy="8622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65" name="Google Shape;265;g3173c76d685_0_35"/>
          <p:cNvCxnSpPr>
            <a:stCxn id="260" idx="3"/>
            <a:endCxn id="261" idx="0"/>
          </p:cNvCxnSpPr>
          <p:nvPr/>
        </p:nvCxnSpPr>
        <p:spPr>
          <a:xfrm>
            <a:off x="11865068" y="5873085"/>
            <a:ext cx="1818900" cy="9333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66" name="Google Shape;266;g3173c76d685_0_35"/>
          <p:cNvCxnSpPr>
            <a:stCxn id="261" idx="3"/>
            <a:endCxn id="262" idx="0"/>
          </p:cNvCxnSpPr>
          <p:nvPr/>
        </p:nvCxnSpPr>
        <p:spPr>
          <a:xfrm>
            <a:off x="15497124" y="7392488"/>
            <a:ext cx="1818900" cy="9366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267" name="Google Shape;267;g3173c76d685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399995">
            <a:off x="1816974" y="6904313"/>
            <a:ext cx="3392250" cy="339227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3173c76d685_0_35"/>
          <p:cNvSpPr txBox="1"/>
          <p:nvPr/>
        </p:nvSpPr>
        <p:spPr>
          <a:xfrm>
            <a:off x="260175" y="957150"/>
            <a:ext cx="46860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PROPUESTA DE SOLUCIÓN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"/>
          <p:cNvSpPr txBox="1"/>
          <p:nvPr>
            <p:ph type="title"/>
          </p:nvPr>
        </p:nvSpPr>
        <p:spPr>
          <a:xfrm>
            <a:off x="1273240" y="8706707"/>
            <a:ext cx="604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Objetivo General</a:t>
            </a:r>
            <a:endParaRPr/>
          </a:p>
        </p:txBody>
      </p:sp>
      <p:sp>
        <p:nvSpPr>
          <p:cNvPr id="274" name="Google Shape;274;p4"/>
          <p:cNvSpPr txBox="1"/>
          <p:nvPr>
            <p:ph idx="1" type="body"/>
          </p:nvPr>
        </p:nvSpPr>
        <p:spPr>
          <a:xfrm>
            <a:off x="8336171" y="8490395"/>
            <a:ext cx="111936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Modelar e implementar un sistema web para la gestión de la clínica veterinaria, que permita al administrador almacenar información sobre clientes, servicios y productos adicionales, incluyendo un ecommerce eficiente y moderno.</a:t>
            </a:r>
            <a:endParaRPr sz="3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73c76d685_0_56"/>
          <p:cNvSpPr/>
          <p:nvPr/>
        </p:nvSpPr>
        <p:spPr>
          <a:xfrm flipH="1">
            <a:off x="3697275" y="2958600"/>
            <a:ext cx="4298100" cy="2086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Comprender la situación actual</a:t>
            </a:r>
            <a:endParaRPr b="1"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3173c76d685_0_56"/>
          <p:cNvSpPr/>
          <p:nvPr/>
        </p:nvSpPr>
        <p:spPr>
          <a:xfrm flipH="1">
            <a:off x="3697275" y="7488950"/>
            <a:ext cx="4298100" cy="2086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Analizar los sistemas existentes </a:t>
            </a:r>
            <a:endParaRPr b="1"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3173c76d685_0_56"/>
          <p:cNvSpPr/>
          <p:nvPr/>
        </p:nvSpPr>
        <p:spPr>
          <a:xfrm flipH="1">
            <a:off x="8383725" y="2958600"/>
            <a:ext cx="4298100" cy="2086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Comprender la arquitectura, tecnologías, metodologías a utilizar</a:t>
            </a:r>
            <a:endParaRPr b="1"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3173c76d685_0_56"/>
          <p:cNvSpPr/>
          <p:nvPr/>
        </p:nvSpPr>
        <p:spPr>
          <a:xfrm flipH="1">
            <a:off x="3697275" y="5223775"/>
            <a:ext cx="4298100" cy="2086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Investigar tecnologías</a:t>
            </a:r>
            <a:endParaRPr b="1"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3173c76d685_0_56"/>
          <p:cNvSpPr/>
          <p:nvPr/>
        </p:nvSpPr>
        <p:spPr>
          <a:xfrm flipH="1">
            <a:off x="8383725" y="5223775"/>
            <a:ext cx="4298100" cy="2086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Modelar e implementar el sistema</a:t>
            </a:r>
            <a:endParaRPr b="1"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3173c76d685_0_56"/>
          <p:cNvSpPr/>
          <p:nvPr/>
        </p:nvSpPr>
        <p:spPr>
          <a:xfrm flipH="1">
            <a:off x="8383725" y="7488950"/>
            <a:ext cx="4298100" cy="2086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Realizar pruebas de usuarios</a:t>
            </a:r>
            <a:endParaRPr b="1" sz="4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g3173c76d685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5350" y="4851525"/>
            <a:ext cx="2871475" cy="28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3173c76d685_0_56"/>
          <p:cNvSpPr txBox="1"/>
          <p:nvPr/>
        </p:nvSpPr>
        <p:spPr>
          <a:xfrm>
            <a:off x="260175" y="957150"/>
            <a:ext cx="46860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br>
              <a:rPr b="1" lang="es-CL" sz="2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CL" sz="2600">
                <a:latin typeface="Montserrat"/>
                <a:ea typeface="Montserrat"/>
                <a:cs typeface="Montserrat"/>
                <a:sym typeface="Montserrat"/>
              </a:rPr>
              <a:t>ESPECÍFICOS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88528c813_0_27"/>
          <p:cNvSpPr txBox="1"/>
          <p:nvPr>
            <p:ph idx="4294967295" type="title"/>
          </p:nvPr>
        </p:nvSpPr>
        <p:spPr>
          <a:xfrm>
            <a:off x="97500" y="1205300"/>
            <a:ext cx="5053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50"/>
              <a:t>Objetivos Específicos</a:t>
            </a:r>
            <a:endParaRPr sz="3650"/>
          </a:p>
        </p:txBody>
      </p:sp>
      <p:sp>
        <p:nvSpPr>
          <p:cNvPr id="292" name="Google Shape;292;g3188528c813_0_27"/>
          <p:cNvSpPr/>
          <p:nvPr/>
        </p:nvSpPr>
        <p:spPr>
          <a:xfrm flipH="1">
            <a:off x="2148946" y="4176195"/>
            <a:ext cx="3809400" cy="1169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Desarrollar un módulo de gestión de clientes</a:t>
            </a:r>
            <a:endParaRPr b="1" sz="2100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g3188528c813_0_27"/>
          <p:cNvSpPr/>
          <p:nvPr/>
        </p:nvSpPr>
        <p:spPr>
          <a:xfrm flipH="1">
            <a:off x="2148921" y="5835321"/>
            <a:ext cx="3809400" cy="1169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un sistema de gestión de servicios veterinarios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g3188528c813_0_27"/>
          <p:cNvSpPr/>
          <p:nvPr/>
        </p:nvSpPr>
        <p:spPr>
          <a:xfrm flipH="1">
            <a:off x="2148946" y="7494473"/>
            <a:ext cx="3809400" cy="1169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un módulo de ecommerce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g3188528c813_0_27"/>
          <p:cNvSpPr/>
          <p:nvPr/>
        </p:nvSpPr>
        <p:spPr>
          <a:xfrm flipH="1">
            <a:off x="6512979" y="4176195"/>
            <a:ext cx="3809400" cy="11694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600">
                <a:latin typeface="Calibri"/>
                <a:ea typeface="Calibri"/>
                <a:cs typeface="Calibri"/>
                <a:sym typeface="Calibri"/>
              </a:rPr>
              <a:t>Plazo de Entrega Fijo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3188528c813_0_27"/>
          <p:cNvSpPr/>
          <p:nvPr/>
        </p:nvSpPr>
        <p:spPr>
          <a:xfrm flipH="1">
            <a:off x="6512954" y="5835323"/>
            <a:ext cx="3809400" cy="1169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Cumplimiento de Normativas de Protección de Datos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3188528c813_0_27"/>
          <p:cNvSpPr/>
          <p:nvPr/>
        </p:nvSpPr>
        <p:spPr>
          <a:xfrm flipH="1">
            <a:off x="10876988" y="4176171"/>
            <a:ext cx="3809400" cy="1169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Calibri"/>
                <a:ea typeface="Calibri"/>
                <a:cs typeface="Calibri"/>
                <a:sym typeface="Calibri"/>
              </a:rPr>
              <a:t>Dispositivos para acceder al sistema web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3188528c813_0_27"/>
          <p:cNvSpPr/>
          <p:nvPr/>
        </p:nvSpPr>
        <p:spPr>
          <a:xfrm flipH="1">
            <a:off x="10876975" y="5835325"/>
            <a:ext cx="3809400" cy="11694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Calibri"/>
                <a:ea typeface="Calibri"/>
                <a:cs typeface="Calibri"/>
                <a:sym typeface="Calibri"/>
              </a:rPr>
              <a:t>Cliente cuenta con un dominio en la web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3188528c813_0_27"/>
          <p:cNvSpPr/>
          <p:nvPr/>
        </p:nvSpPr>
        <p:spPr>
          <a:xfrm flipH="1">
            <a:off x="10877013" y="7494453"/>
            <a:ext cx="3809400" cy="1169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600">
                <a:latin typeface="Calibri"/>
                <a:ea typeface="Calibri"/>
                <a:cs typeface="Calibri"/>
                <a:sym typeface="Calibri"/>
              </a:rPr>
              <a:t>Conexión a Internet Estable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3188528c813_0_27"/>
          <p:cNvSpPr/>
          <p:nvPr/>
        </p:nvSpPr>
        <p:spPr>
          <a:xfrm>
            <a:off x="0" y="661725"/>
            <a:ext cx="5464500" cy="143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3188528c813_0_27"/>
          <p:cNvSpPr txBox="1"/>
          <p:nvPr/>
        </p:nvSpPr>
        <p:spPr>
          <a:xfrm>
            <a:off x="2148963" y="2645488"/>
            <a:ext cx="3809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400">
                <a:latin typeface="Montserrat"/>
                <a:ea typeface="Montserrat"/>
                <a:cs typeface="Montserrat"/>
                <a:sym typeface="Montserrat"/>
              </a:rPr>
              <a:t>ALCANCE</a:t>
            </a:r>
            <a:endParaRPr b="1" sz="3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g3188528c813_0_27"/>
          <p:cNvSpPr txBox="1"/>
          <p:nvPr/>
        </p:nvSpPr>
        <p:spPr>
          <a:xfrm>
            <a:off x="6497688" y="2645488"/>
            <a:ext cx="384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LIMITACIONES</a:t>
            </a:r>
            <a:endParaRPr/>
          </a:p>
        </p:txBody>
      </p:sp>
      <p:sp>
        <p:nvSpPr>
          <p:cNvPr id="303" name="Google Shape;303;g3188528c813_0_27"/>
          <p:cNvSpPr txBox="1"/>
          <p:nvPr/>
        </p:nvSpPr>
        <p:spPr>
          <a:xfrm>
            <a:off x="10877004" y="2645488"/>
            <a:ext cx="3809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SUPUESTOS</a:t>
            </a:r>
            <a:endParaRPr/>
          </a:p>
        </p:txBody>
      </p:sp>
      <p:pic>
        <p:nvPicPr>
          <p:cNvPr id="304" name="Google Shape;304;g3188528c813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988" y="5062913"/>
            <a:ext cx="2714200" cy="27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2021-04-02T01:36:00Z</dcterms:created>
  <dc:creator>Gabriel Mendez F.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</Properties>
</file>